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2"/>
  </p:notesMasterIdLst>
  <p:sldIdLst>
    <p:sldId id="256" r:id="rId2"/>
    <p:sldId id="280" r:id="rId3"/>
    <p:sldId id="266" r:id="rId4"/>
    <p:sldId id="262" r:id="rId5"/>
    <p:sldId id="278" r:id="rId6"/>
    <p:sldId id="264" r:id="rId7"/>
    <p:sldId id="276" r:id="rId8"/>
    <p:sldId id="274" r:id="rId9"/>
    <p:sldId id="270" r:id="rId10"/>
    <p:sldId id="263" r:id="rId11"/>
    <p:sldId id="272" r:id="rId12"/>
    <p:sldId id="275" r:id="rId13"/>
    <p:sldId id="273" r:id="rId14"/>
    <p:sldId id="268" r:id="rId15"/>
    <p:sldId id="269" r:id="rId16"/>
    <p:sldId id="277" r:id="rId17"/>
    <p:sldId id="271" r:id="rId18"/>
    <p:sldId id="261" r:id="rId19"/>
    <p:sldId id="265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sektion" id="{A3C4A231-BDC5-408E-B6E4-E3AFCD409BB3}">
          <p14:sldIdLst>
            <p14:sldId id="256"/>
            <p14:sldId id="280"/>
            <p14:sldId id="266"/>
            <p14:sldId id="262"/>
            <p14:sldId id="278"/>
            <p14:sldId id="264"/>
            <p14:sldId id="276"/>
            <p14:sldId id="274"/>
            <p14:sldId id="270"/>
            <p14:sldId id="263"/>
            <p14:sldId id="272"/>
            <p14:sldId id="275"/>
            <p14:sldId id="273"/>
            <p14:sldId id="268"/>
            <p14:sldId id="269"/>
            <p14:sldId id="277"/>
            <p14:sldId id="271"/>
            <p14:sldId id="261"/>
            <p14:sldId id="265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E45477-520C-469C-A5B3-FDB558EB6BE3}" v="1" dt="2022-06-08T09:17:46.5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llemlayout 2 - Markerin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Ingen typografi, tabelgit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ema til typografi 1 - Markering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llemlayout 2 - Markerin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llemlayou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llemlayout 2 - Markerin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llemlayout 2 - Markering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llemlayout 2 - Markerin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ellemlayout 4 - Markering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D7B26C5-4107-4FEC-AEDC-1716B250A1EF}" styleName="Lyst layou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yst layout 1 - Markering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Ingen typografi, intet git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as Ørnstrup Hvidberg" userId="95005e0a-d1c2-49a3-9a36-2d5f04c54674" providerId="ADAL" clId="{57E45477-520C-469C-A5B3-FDB558EB6BE3}"/>
    <pc:docChg chg="modSld">
      <pc:chgData name="Mathias Ørnstrup Hvidberg" userId="95005e0a-d1c2-49a3-9a36-2d5f04c54674" providerId="ADAL" clId="{57E45477-520C-469C-A5B3-FDB558EB6BE3}" dt="2022-06-08T09:17:46.583" v="0" actId="20577"/>
      <pc:docMkLst>
        <pc:docMk/>
      </pc:docMkLst>
      <pc:sldChg chg="modSp">
        <pc:chgData name="Mathias Ørnstrup Hvidberg" userId="95005e0a-d1c2-49a3-9a36-2d5f04c54674" providerId="ADAL" clId="{57E45477-520C-469C-A5B3-FDB558EB6BE3}" dt="2022-06-08T09:17:46.583" v="0" actId="20577"/>
        <pc:sldMkLst>
          <pc:docMk/>
          <pc:sldMk cId="436617101" sldId="263"/>
        </pc:sldMkLst>
        <pc:spChg chg="mod">
          <ac:chgData name="Mathias Ørnstrup Hvidberg" userId="95005e0a-d1c2-49a3-9a36-2d5f04c54674" providerId="ADAL" clId="{57E45477-520C-469C-A5B3-FDB558EB6BE3}" dt="2022-06-08T09:17:46.583" v="0" actId="20577"/>
          <ac:spMkLst>
            <pc:docMk/>
            <pc:sldMk cId="436617101" sldId="263"/>
            <ac:spMk id="9" creationId="{6E0C156F-A5F8-470D-9A96-A8888F820447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DE834-30D7-4B23-9A94-B83738D1660B}" type="datetimeFigureOut">
              <a:rPr lang="da-DK" smtClean="0"/>
              <a:t>08-06-2022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953E2-9DB8-45F7-8F65-52332EE358A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30865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Niels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90582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Mathias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73417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Mathias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3324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Niels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12992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Niels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68199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Niels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5235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Lange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4192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Lange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10361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Lange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65691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16122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Lange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2611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Jakob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26325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Mathias</a:t>
            </a:r>
          </a:p>
          <a:p>
            <a:r>
              <a:rPr lang="da-DK" err="1"/>
              <a:t>Produktkvantisering</a:t>
            </a:r>
            <a:r>
              <a:rPr lang="da-DK"/>
              <a:t> </a:t>
            </a:r>
          </a:p>
          <a:p>
            <a:r>
              <a:rPr lang="da-DK" err="1"/>
              <a:t>Koefficientkvantisering</a:t>
            </a:r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4862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Niels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20151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Lange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5487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Mathias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09246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Niels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0742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Lange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72802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17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7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11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61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63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87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42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87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0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90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5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_C70BAB7B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media" Target="../media/media2.wav"/><Relationship Id="rId7" Type="http://schemas.openxmlformats.org/officeDocument/2006/relationships/image" Target="../media/image39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2.wav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268904-4729-4EB9-9B1A-F34FC69CE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98524"/>
            <a:ext cx="9144000" cy="2387600"/>
          </a:xfrm>
        </p:spPr>
        <p:txBody>
          <a:bodyPr/>
          <a:lstStyle/>
          <a:p>
            <a:r>
              <a:rPr lang="da-DK"/>
              <a:t>Aktiv Støj Udligning m. </a:t>
            </a:r>
            <a:br>
              <a:rPr lang="da-DK"/>
            </a:br>
            <a:r>
              <a:rPr lang="da-DK"/>
              <a:t>Høretelefoner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EB4F7172-5D3A-4E6F-965C-3E38D4159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3259"/>
            <a:ext cx="9144000" cy="1655762"/>
          </a:xfrm>
        </p:spPr>
        <p:txBody>
          <a:bodyPr/>
          <a:lstStyle/>
          <a:p>
            <a:r>
              <a:rPr lang="da-DK"/>
              <a:t>Niels, Jakob og Mathias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E3B50DCF-E22B-48C5-8323-95149234D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7651">
            <a:off x="595825" y="3841300"/>
            <a:ext cx="3626938" cy="2295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6893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131E6-A77B-4628-AD31-B7BCE35A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Blackfin Implementering</a:t>
            </a:r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FCF01C9E-13C6-4B14-A552-C03591603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155017"/>
              </p:ext>
            </p:extLst>
          </p:nvPr>
        </p:nvGraphicFramePr>
        <p:xfrm>
          <a:off x="546100" y="1586441"/>
          <a:ext cx="8302626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2626">
                  <a:extLst>
                    <a:ext uri="{9D8B030D-6E8A-4147-A177-3AD203B41FA5}">
                      <a16:colId xmlns:a16="http://schemas.microsoft.com/office/drawing/2014/main" val="2499109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pAlgoSecondary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pAlgoSecondary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-&gt;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filterProcess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(sCh0LeftIn, buffer,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INPUT_SIZE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 </a:t>
                      </a:r>
                    </a:p>
                    <a:p>
                      <a:pPr algn="l"/>
                      <a:r>
                        <a:rPr lang="en-US" sz="14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pAlgoLMS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pAlgoLMS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-&gt;process(buffer, sCh0RightIn, sCh0LeftOut,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INPUT_SIZE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da-DK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267395"/>
                  </a:ext>
                </a:extLst>
              </a:tr>
            </a:tbl>
          </a:graphicData>
        </a:graphic>
      </p:graphicFrame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564409C1-95EE-4BB9-A08B-45249628C1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126003"/>
              </p:ext>
            </p:extLst>
          </p:nvPr>
        </p:nvGraphicFramePr>
        <p:xfrm>
          <a:off x="546101" y="2284095"/>
          <a:ext cx="8302626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2626">
                  <a:extLst>
                    <a:ext uri="{9D8B030D-6E8A-4147-A177-3AD203B41FA5}">
                      <a16:colId xmlns:a16="http://schemas.microsoft.com/office/drawing/2014/main" val="2476797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LMS::process(</a:t>
                      </a:r>
                      <a:r>
                        <a:rPr lang="en-US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* refInput, </a:t>
                      </a:r>
                      <a:r>
                        <a:rPr lang="en-US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* errorInput, </a:t>
                      </a:r>
                      <a:r>
                        <a:rPr lang="en-US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* output, </a:t>
                      </a:r>
                      <a:r>
                        <a:rPr lang="en-US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len) </a:t>
                      </a:r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pPr algn="l"/>
                      <a:endParaRPr lang="da-DK" sz="1400">
                        <a:latin typeface="Consolas" panose="020B0609020204030204" pitchFamily="49" charset="0"/>
                      </a:endParaRPr>
                    </a:p>
                    <a:p>
                      <a:pPr algn="l"/>
                      <a:r>
                        <a:rPr lang="da-DK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  fract</a:t>
                      </a:r>
                      <a:r>
                        <a:rPr lang="da-DK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*errorPointer = (</a:t>
                      </a:r>
                      <a:r>
                        <a:rPr lang="da-DK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fract</a:t>
                      </a:r>
                      <a:r>
                        <a:rPr lang="da-DK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*)errorInput;</a:t>
                      </a:r>
                    </a:p>
                    <a:p>
                      <a:pPr algn="l"/>
                      <a:endParaRPr lang="da-DK" sz="1400">
                        <a:latin typeface="Consolas" panose="020B0609020204030204" pitchFamily="49" charset="0"/>
                      </a:endParaRPr>
                    </a:p>
                    <a:p>
                      <a:pPr algn="l"/>
                      <a:r>
                        <a:rPr lang="da-DK" sz="14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for</a:t>
                      </a:r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da-DK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da-DK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i = 0; i &lt; len; i++) </a:t>
                      </a:r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pPr algn="l"/>
                      <a:endParaRPr lang="da-DK" sz="1400">
                        <a:latin typeface="Consolas" panose="020B0609020204030204" pitchFamily="49" charset="0"/>
                      </a:endParaRPr>
                    </a:p>
                    <a:p>
                      <a:pPr lvl="1" algn="l"/>
                      <a:r>
                        <a:rPr lang="da-DK" sz="1400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  m_FIRFilter</a:t>
                      </a:r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.filterProcess(&amp;refInput[i], &amp;output[i], 1);</a:t>
                      </a:r>
                    </a:p>
                    <a:p>
                      <a:pPr lvl="1" algn="l"/>
                      <a:endParaRPr lang="da-DK" sz="1400">
                        <a:latin typeface="Consolas" panose="020B0609020204030204" pitchFamily="49" charset="0"/>
                      </a:endParaRPr>
                    </a:p>
                    <a:p>
                      <a:pPr lvl="1" algn="l"/>
                      <a:r>
                        <a:rPr lang="da-DK" sz="1400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  error_</a:t>
                      </a:r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errorPointer[i];</a:t>
                      </a:r>
                    </a:p>
                    <a:p>
                      <a:pPr lvl="1" algn="l"/>
                      <a:endParaRPr lang="da-DK" sz="1400">
                        <a:latin typeface="Consolas" panose="020B0609020204030204" pitchFamily="49" charset="0"/>
                      </a:endParaRPr>
                    </a:p>
                    <a:p>
                      <a:pPr lvl="1" algn="l"/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adaptWeights();</a:t>
                      </a:r>
                    </a:p>
                    <a:p>
                      <a:pPr lvl="1" algn="l"/>
                      <a:endParaRPr lang="da-DK" sz="1400">
                        <a:latin typeface="Consolas" panose="020B0609020204030204" pitchFamily="49" charset="0"/>
                      </a:endParaRPr>
                    </a:p>
                    <a:p>
                      <a:pPr lvl="1" algn="l"/>
                      <a:r>
                        <a:rPr lang="da-DK" sz="1400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  m_FIRFilter</a:t>
                      </a:r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.updateWeights(</a:t>
                      </a:r>
                      <a:r>
                        <a:rPr lang="da-DK" sz="1400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weights_</a:t>
                      </a:r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 algn="l"/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}</a:t>
                      </a:r>
                    </a:p>
                    <a:p>
                      <a:pPr algn="l"/>
                      <a:r>
                        <a:rPr lang="da-DK" sz="1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002302"/>
                  </a:ext>
                </a:extLst>
              </a:tr>
            </a:tbl>
          </a:graphicData>
        </a:graphic>
      </p:graphicFrame>
      <p:graphicFrame>
        <p:nvGraphicFramePr>
          <p:cNvPr id="8" name="Tabel 5">
            <a:extLst>
              <a:ext uri="{FF2B5EF4-FFF2-40B4-BE49-F238E27FC236}">
                <a16:creationId xmlns:a16="http://schemas.microsoft.com/office/drawing/2014/main" id="{21333645-942A-4D8A-A28F-FF49EADE3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384858"/>
              </p:ext>
            </p:extLst>
          </p:nvPr>
        </p:nvGraphicFramePr>
        <p:xfrm>
          <a:off x="5421313" y="4481195"/>
          <a:ext cx="6224586" cy="179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24586">
                  <a:extLst>
                    <a:ext uri="{9D8B030D-6E8A-4147-A177-3AD203B41FA5}">
                      <a16:colId xmlns:a16="http://schemas.microsoft.com/office/drawing/2014/main" val="2476797638"/>
                    </a:ext>
                  </a:extLst>
                </a:gridCol>
              </a:tblGrid>
              <a:tr h="139911">
                <a:tc>
                  <a:txBody>
                    <a:bodyPr/>
                    <a:lstStyle/>
                    <a:p>
                      <a:pPr algn="l"/>
                      <a:r>
                        <a:rPr lang="da-DK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da-DK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LMS::adaptWeights() </a:t>
                      </a:r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pPr algn="l"/>
                      <a:endParaRPr lang="da-DK" sz="1400" b="1">
                        <a:solidFill>
                          <a:srgbClr val="7F0055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l"/>
                      <a:r>
                        <a:rPr lang="da-DK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long fract</a:t>
                      </a:r>
                      <a:r>
                        <a:rPr lang="da-DK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* delayLine = </a:t>
                      </a:r>
                      <a:r>
                        <a:rPr lang="da-DK" sz="1400" b="1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m_FIRFilter</a:t>
                      </a:r>
                      <a:r>
                        <a:rPr lang="da-DK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.getDelayLine();</a:t>
                      </a:r>
                    </a:p>
                    <a:p>
                      <a:pPr algn="l"/>
                      <a:endParaRPr lang="nn-NO" sz="140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l"/>
                      <a:r>
                        <a:rPr lang="nn-NO" sz="14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nn-NO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nn-NO" sz="1400">
                          <a:solidFill>
                            <a:srgbClr val="005032"/>
                          </a:solidFill>
                          <a:latin typeface="Consolas" panose="020B0609020204030204" pitchFamily="49" charset="0"/>
                        </a:rPr>
                        <a:t>uint8_t</a:t>
                      </a:r>
                      <a:r>
                        <a:rPr lang="nn-NO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i = 0; i &lt; </a:t>
                      </a:r>
                      <a:r>
                        <a:rPr lang="nn-NO" sz="1400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filterTaps_</a:t>
                      </a:r>
                      <a:r>
                        <a:rPr lang="nn-NO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i++) </a:t>
                      </a:r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pPr algn="l"/>
                      <a:r>
                        <a:rPr lang="en-US" sz="1400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   weights_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[i] = </a:t>
                      </a:r>
                      <a:r>
                        <a:rPr lang="en-US" sz="1400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weights_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[i] + (</a:t>
                      </a:r>
                      <a:r>
                        <a:rPr lang="en-US" sz="1400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mu_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* </a:t>
                      </a:r>
                      <a:r>
                        <a:rPr lang="en-US" sz="1400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error_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* delayLine[i]);</a:t>
                      </a:r>
                    </a:p>
                    <a:p>
                      <a:pPr algn="l"/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</a:t>
                      </a:r>
                    </a:p>
                    <a:p>
                      <a:pPr algn="l"/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da-DK" sz="140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0023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6E0C156F-A5F8-470D-9A96-A8888F820447}"/>
                  </a:ext>
                </a:extLst>
              </p:cNvPr>
              <p:cNvSpPr txBox="1"/>
              <p:nvPr/>
            </p:nvSpPr>
            <p:spPr>
              <a:xfrm>
                <a:off x="8071908" y="6163974"/>
                <a:ext cx="3700157" cy="369332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6E0C156F-A5F8-470D-9A96-A8888F820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908" y="6163974"/>
                <a:ext cx="3700157" cy="369332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617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7648FC45-C771-4224-AFAA-4CA9A5B9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/>
              <a:t>Blackfin Implementering</a:t>
            </a:r>
          </a:p>
        </p:txBody>
      </p:sp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5DEF617F-C1F9-4AC1-9B1C-DBA60E4C3F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6687958"/>
              </p:ext>
            </p:extLst>
          </p:nvPr>
        </p:nvGraphicFramePr>
        <p:xfrm>
          <a:off x="986828" y="1360566"/>
          <a:ext cx="8124825" cy="568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9" name="Document" r:id="rId4" imgW="6251625" imgH="4380365" progId="Word.Document.12">
                  <p:embed/>
                </p:oleObj>
              </mc:Choice>
              <mc:Fallback>
                <p:oleObj name="Document" r:id="rId4" imgW="6251625" imgH="4380365" progId="Word.Document.12">
                  <p:embed/>
                  <p:pic>
                    <p:nvPicPr>
                      <p:cNvPr id="8" name="Objekt 7">
                        <a:extLst>
                          <a:ext uri="{FF2B5EF4-FFF2-40B4-BE49-F238E27FC236}">
                            <a16:creationId xmlns:a16="http://schemas.microsoft.com/office/drawing/2014/main" id="{5DEF617F-C1F9-4AC1-9B1C-DBA60E4C3F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6828" y="1360566"/>
                        <a:ext cx="8124825" cy="568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AAA1EF88-58F8-4972-B5BA-8F6EBDB05561}"/>
                  </a:ext>
                </a:extLst>
              </p:cNvPr>
              <p:cNvSpPr txBox="1"/>
              <p:nvPr/>
            </p:nvSpPr>
            <p:spPr>
              <a:xfrm>
                <a:off x="7320471" y="3497382"/>
                <a:ext cx="3156950" cy="87145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AAA1EF88-58F8-4972-B5BA-8F6EBDB05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471" y="3497382"/>
                <a:ext cx="3156950" cy="8714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0454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70038-A8E7-4BAC-ADC7-0F88643E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Optimering - Cykelforbrug</a:t>
            </a:r>
          </a:p>
        </p:txBody>
      </p:sp>
      <p:graphicFrame>
        <p:nvGraphicFramePr>
          <p:cNvPr id="10" name="Tabel 10">
            <a:extLst>
              <a:ext uri="{FF2B5EF4-FFF2-40B4-BE49-F238E27FC236}">
                <a16:creationId xmlns:a16="http://schemas.microsoft.com/office/drawing/2014/main" id="{FD88DFCD-916B-4AD2-A674-8EA92BB3E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051736"/>
              </p:ext>
            </p:extLst>
          </p:nvPr>
        </p:nvGraphicFramePr>
        <p:xfrm>
          <a:off x="2620369" y="1743645"/>
          <a:ext cx="7423150" cy="27038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545">
                  <a:extLst>
                    <a:ext uri="{9D8B030D-6E8A-4147-A177-3AD203B41FA5}">
                      <a16:colId xmlns:a16="http://schemas.microsoft.com/office/drawing/2014/main" val="1700219611"/>
                    </a:ext>
                  </a:extLst>
                </a:gridCol>
                <a:gridCol w="1974758">
                  <a:extLst>
                    <a:ext uri="{9D8B030D-6E8A-4147-A177-3AD203B41FA5}">
                      <a16:colId xmlns:a16="http://schemas.microsoft.com/office/drawing/2014/main" val="243954905"/>
                    </a:ext>
                  </a:extLst>
                </a:gridCol>
                <a:gridCol w="1538059">
                  <a:extLst>
                    <a:ext uri="{9D8B030D-6E8A-4147-A177-3AD203B41FA5}">
                      <a16:colId xmlns:a16="http://schemas.microsoft.com/office/drawing/2014/main" val="183886589"/>
                    </a:ext>
                  </a:extLst>
                </a:gridCol>
                <a:gridCol w="1855788">
                  <a:extLst>
                    <a:ext uri="{9D8B030D-6E8A-4147-A177-3AD203B41FA5}">
                      <a16:colId xmlns:a16="http://schemas.microsoft.com/office/drawing/2014/main" val="3044278956"/>
                    </a:ext>
                  </a:extLst>
                </a:gridCol>
              </a:tblGrid>
              <a:tr h="4506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Buffer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Fastest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157451"/>
                  </a:ext>
                </a:extLst>
              </a:tr>
              <a:tr h="483907">
                <a:tc rowSpan="2">
                  <a:txBody>
                    <a:bodyPr/>
                    <a:lstStyle/>
                    <a:p>
                      <a:r>
                        <a:rPr lang="da-DK" b="1"/>
                        <a:t>LMS        200 tap</a:t>
                      </a:r>
                      <a:br>
                        <a:rPr lang="da-DK" b="1"/>
                      </a:br>
                      <a:r>
                        <a:rPr lang="da-DK" b="1"/>
                        <a:t>FilterX    20 tap</a:t>
                      </a:r>
                    </a:p>
                    <a:p>
                      <a:r>
                        <a:rPr lang="da-DK" b="1"/>
                        <a:t>Outfilter 53 tap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Normal Buffer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32985</a:t>
                      </a:r>
                      <a:endParaRPr lang="da-DK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130668</a:t>
                      </a:r>
                      <a:endParaRPr lang="da-DK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673083"/>
                  </a:ext>
                </a:extLst>
              </a:tr>
              <a:tr h="642714">
                <a:tc vMerge="1"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Circular Buffer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36632</a:t>
                      </a:r>
                      <a:endParaRPr lang="da-DK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124632</a:t>
                      </a:r>
                      <a:endParaRPr lang="da-DK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281978"/>
                  </a:ext>
                </a:extLst>
              </a:tr>
              <a:tr h="563311">
                <a:tc rowSpan="2">
                  <a:txBody>
                    <a:bodyPr/>
                    <a:lstStyle/>
                    <a:p>
                      <a:r>
                        <a:rPr lang="da-DK" b="1"/>
                        <a:t>LMS        50 tap</a:t>
                      </a:r>
                      <a:br>
                        <a:rPr lang="da-DK" b="1"/>
                      </a:br>
                      <a:r>
                        <a:rPr lang="da-DK" b="1"/>
                        <a:t>FilterX    20 tap</a:t>
                      </a:r>
                    </a:p>
                    <a:p>
                      <a:r>
                        <a:rPr lang="da-DK" b="1"/>
                        <a:t>Outfilter 53 tap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/>
                        <a:t>Normal Buffer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11973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/>
                        <a:t>48274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13106"/>
                  </a:ext>
                </a:extLst>
              </a:tr>
              <a:tr h="563311">
                <a:tc v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Circular Buffer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13533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/>
                        <a:t>45826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2640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F706AB03-06C9-415B-999D-E7E62E40D7FA}"/>
                  </a:ext>
                </a:extLst>
              </p:cNvPr>
              <p:cNvSpPr txBox="1"/>
              <p:nvPr/>
            </p:nvSpPr>
            <p:spPr>
              <a:xfrm>
                <a:off x="238220" y="4914246"/>
                <a:ext cx="6093724" cy="677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𝐿𝑂𝐴𝐷</m:t>
                          </m:r>
                        </m:sub>
                      </m:sSub>
                      <m:r>
                        <a:rPr lang="da-DK" i="1">
                          <a:latin typeface="Cambria Math" panose="02040503050406030204" pitchFamily="18" charset="0"/>
                        </a:rPr>
                        <m:t>%=</m:t>
                      </m:r>
                      <m:f>
                        <m:f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11973</m:t>
                          </m:r>
                        </m:num>
                        <m:den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𝐶𝑙𝑜𝑐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a-DK">
                                  <a:latin typeface="Cambria Math" panose="02040503050406030204" pitchFamily="18" charset="0"/>
                                </a:rPr>
                                <m:t>4−</m:t>
                              </m:r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da-DK" i="1">
                          <a:latin typeface="Cambria Math" panose="02040503050406030204" pitchFamily="18" charset="0"/>
                        </a:rPr>
                        <m:t>·100%=26.6%</m:t>
                      </m:r>
                    </m:oMath>
                  </m:oMathPara>
                </a14:m>
                <a:endParaRPr lang="da-DK"/>
              </a:p>
            </p:txBody>
          </p:sp>
        </mc:Choice>
        <mc:Fallback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F706AB03-06C9-415B-999D-E7E62E40D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20" y="4914246"/>
                <a:ext cx="6093724" cy="6778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E164B5AB-1A0E-485D-9751-DA7192E96F99}"/>
                  </a:ext>
                </a:extLst>
              </p:cNvPr>
              <p:cNvSpPr txBox="1"/>
              <p:nvPr/>
            </p:nvSpPr>
            <p:spPr>
              <a:xfrm>
                <a:off x="5587621" y="4914246"/>
                <a:ext cx="6230202" cy="665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smtClean="0">
                          <a:latin typeface="Cambria Math" panose="02040503050406030204" pitchFamily="18" charset="0"/>
                        </a:rPr>
                        <m:t>𝐶𝑃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𝐿𝑂𝐴𝐷</m:t>
                          </m:r>
                        </m:sub>
                      </m:sSub>
                      <m:r>
                        <a:rPr lang="da-DK" i="0">
                          <a:latin typeface="Cambria Math" panose="02040503050406030204" pitchFamily="18" charset="0"/>
                        </a:rPr>
                        <m:t>%=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32985</m:t>
                          </m:r>
                        </m:num>
                        <m:den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𝐶𝑙𝑜𝑐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4−</m:t>
                              </m:r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da-DK" i="0">
                          <a:latin typeface="Cambria Math" panose="02040503050406030204" pitchFamily="18" charset="0"/>
                        </a:rPr>
                        <m:t>·100%=73.3%</m:t>
                      </m:r>
                    </m:oMath>
                  </m:oMathPara>
                </a14:m>
                <a:endParaRPr lang="da-DK"/>
              </a:p>
            </p:txBody>
          </p:sp>
        </mc:Choice>
        <mc:Fallback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E164B5AB-1A0E-485D-9751-DA7192E96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621" y="4914246"/>
                <a:ext cx="6230202" cy="665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87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C064EF-2800-4351-849B-C0F78FF5F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Memoryforbrug</a:t>
            </a:r>
            <a:endParaRPr lang="da-DK"/>
          </a:p>
        </p:txBody>
      </p:sp>
      <p:graphicFrame>
        <p:nvGraphicFramePr>
          <p:cNvPr id="4" name="Tabel 10">
            <a:extLst>
              <a:ext uri="{FF2B5EF4-FFF2-40B4-BE49-F238E27FC236}">
                <a16:creationId xmlns:a16="http://schemas.microsoft.com/office/drawing/2014/main" id="{7C6845DE-6849-40BA-AEFA-F1B318914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200440"/>
              </p:ext>
            </p:extLst>
          </p:nvPr>
        </p:nvGraphicFramePr>
        <p:xfrm>
          <a:off x="5282774" y="4032681"/>
          <a:ext cx="6071023" cy="125859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68274">
                  <a:extLst>
                    <a:ext uri="{9D8B030D-6E8A-4147-A177-3AD203B41FA5}">
                      <a16:colId xmlns:a16="http://schemas.microsoft.com/office/drawing/2014/main" val="1700219611"/>
                    </a:ext>
                  </a:extLst>
                </a:gridCol>
                <a:gridCol w="1698059">
                  <a:extLst>
                    <a:ext uri="{9D8B030D-6E8A-4147-A177-3AD203B41FA5}">
                      <a16:colId xmlns:a16="http://schemas.microsoft.com/office/drawing/2014/main" val="183886589"/>
                    </a:ext>
                  </a:extLst>
                </a:gridCol>
                <a:gridCol w="2104690">
                  <a:extLst>
                    <a:ext uri="{9D8B030D-6E8A-4147-A177-3AD203B41FA5}">
                      <a16:colId xmlns:a16="http://schemas.microsoft.com/office/drawing/2014/main" val="3044278956"/>
                    </a:ext>
                  </a:extLst>
                </a:gridCol>
              </a:tblGrid>
              <a:tr h="2923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CODEMEMORY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Smallest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Fastest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157451"/>
                  </a:ext>
                </a:extLst>
              </a:tr>
              <a:tr h="469756">
                <a:tc>
                  <a:txBody>
                    <a:bodyPr/>
                    <a:lstStyle/>
                    <a:p>
                      <a:pPr algn="ctr"/>
                      <a:r>
                        <a:rPr lang="da-DK" b="1"/>
                        <a:t>[Bytes]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42136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43260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673083"/>
                  </a:ext>
                </a:extLst>
              </a:tr>
              <a:tr h="423080">
                <a:tc>
                  <a:txBody>
                    <a:bodyPr/>
                    <a:lstStyle/>
                    <a:p>
                      <a:pPr algn="ctr"/>
                      <a:r>
                        <a:rPr lang="da-DK" b="1"/>
                        <a:t>[Procent]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52 %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54 %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666836"/>
                  </a:ext>
                </a:extLst>
              </a:tr>
            </a:tbl>
          </a:graphicData>
        </a:graphic>
      </p:graphicFrame>
      <p:graphicFrame>
        <p:nvGraphicFramePr>
          <p:cNvPr id="5" name="Tabel 10">
            <a:extLst>
              <a:ext uri="{FF2B5EF4-FFF2-40B4-BE49-F238E27FC236}">
                <a16:creationId xmlns:a16="http://schemas.microsoft.com/office/drawing/2014/main" id="{27F4881D-F541-41EB-8082-FDFBEA10F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961042"/>
              </p:ext>
            </p:extLst>
          </p:nvPr>
        </p:nvGraphicFramePr>
        <p:xfrm>
          <a:off x="5282776" y="1499756"/>
          <a:ext cx="6071023" cy="132556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47761">
                  <a:extLst>
                    <a:ext uri="{9D8B030D-6E8A-4147-A177-3AD203B41FA5}">
                      <a16:colId xmlns:a16="http://schemas.microsoft.com/office/drawing/2014/main" val="1700219611"/>
                    </a:ext>
                  </a:extLst>
                </a:gridCol>
                <a:gridCol w="2161631">
                  <a:extLst>
                    <a:ext uri="{9D8B030D-6E8A-4147-A177-3AD203B41FA5}">
                      <a16:colId xmlns:a16="http://schemas.microsoft.com/office/drawing/2014/main" val="183886589"/>
                    </a:ext>
                  </a:extLst>
                </a:gridCol>
                <a:gridCol w="2161631">
                  <a:extLst>
                    <a:ext uri="{9D8B030D-6E8A-4147-A177-3AD203B41FA5}">
                      <a16:colId xmlns:a16="http://schemas.microsoft.com/office/drawing/2014/main" val="2611916150"/>
                    </a:ext>
                  </a:extLst>
                </a:gridCol>
              </a:tblGrid>
              <a:tr h="44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DATAMEMORY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L1 DATA A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L1 DATA B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157451"/>
                  </a:ext>
                </a:extLst>
              </a:tr>
              <a:tr h="458234">
                <a:tc>
                  <a:txBody>
                    <a:bodyPr/>
                    <a:lstStyle/>
                    <a:p>
                      <a:pPr algn="ctr"/>
                      <a:r>
                        <a:rPr lang="da-DK" b="1"/>
                        <a:t>[Bytes]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18752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216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673083"/>
                  </a:ext>
                </a:extLst>
              </a:tr>
              <a:tr h="418143">
                <a:tc>
                  <a:txBody>
                    <a:bodyPr/>
                    <a:lstStyle/>
                    <a:p>
                      <a:pPr algn="ctr"/>
                      <a:r>
                        <a:rPr lang="da-DK" b="1"/>
                        <a:t>[Procent]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58.6 %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0.68 %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66683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B7E03F22-3600-4145-85A2-A8F80CF7D61E}"/>
                  </a:ext>
                </a:extLst>
              </p:cNvPr>
              <p:cNvSpPr txBox="1"/>
              <p:nvPr/>
            </p:nvSpPr>
            <p:spPr>
              <a:xfrm>
                <a:off x="4252960" y="3098974"/>
                <a:ext cx="8130653" cy="660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smtClean="0">
                          <a:latin typeface="Cambria Math" panose="02040503050406030204" pitchFamily="18" charset="0"/>
                        </a:rPr>
                        <m:t>𝐷𝐴𝑇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a-DK" i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24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0=9376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𝑤𝑜𝑟𝑑𝑠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=18752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𝑏𝑦𝑡𝑒𝑠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𝐷𝐴𝑇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32000 </m:t>
                          </m:r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𝑏𝑦𝑡𝑒𝑠</m:t>
                          </m:r>
                        </m:den>
                      </m:f>
                      <m:r>
                        <a:rPr lang="da-DK" i="0">
                          <a:latin typeface="Cambria Math" panose="02040503050406030204" pitchFamily="18" charset="0"/>
                        </a:rPr>
                        <m:t>=58.6%</m:t>
                      </m:r>
                    </m:oMath>
                  </m:oMathPara>
                </a14:m>
                <a:endParaRPr lang="da-DK"/>
              </a:p>
            </p:txBody>
          </p:sp>
        </mc:Choice>
        <mc:Fallback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B7E03F22-3600-4145-85A2-A8F80CF7D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960" y="3098974"/>
                <a:ext cx="8130653" cy="660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5FD3778E-49C0-4B3B-AC62-11644C36DE56}"/>
                  </a:ext>
                </a:extLst>
              </p:cNvPr>
              <p:cNvSpPr txBox="1"/>
              <p:nvPr/>
            </p:nvSpPr>
            <p:spPr>
              <a:xfrm>
                <a:off x="4252960" y="5564932"/>
                <a:ext cx="7902054" cy="634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smtClean="0">
                          <a:latin typeface="Cambria Math" panose="02040503050406030204" pitchFamily="18" charset="0"/>
                        </a:rPr>
                        <m:t>𝐶𝑂𝐷𝐸𝑆𝐼𝑍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𝑓𝑎𝑠𝑡𝑒𝑠𝑡</m:t>
                          </m:r>
                        </m:sub>
                      </m:sSub>
                      <m:r>
                        <a:rPr lang="da-DK" i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547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=21630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𝑤𝑜𝑟𝑑𝑠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=43260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𝑏𝑦𝑡𝑒𝑠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𝑘𝐵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80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𝑘𝐵</m:t>
                          </m:r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54%</m:t>
                      </m:r>
                    </m:oMath>
                  </m:oMathPara>
                </a14:m>
                <a:endParaRPr lang="da-DK"/>
              </a:p>
            </p:txBody>
          </p:sp>
        </mc:Choice>
        <mc:Fallback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5FD3778E-49C0-4B3B-AC62-11644C36D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960" y="5564932"/>
                <a:ext cx="7902054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Billede 9" descr="Et billede, der indeholder bord&#10;&#10;Automatisk genereret beskrivelse">
            <a:extLst>
              <a:ext uri="{FF2B5EF4-FFF2-40B4-BE49-F238E27FC236}">
                <a16:creationId xmlns:a16="http://schemas.microsoft.com/office/drawing/2014/main" id="{CE575F49-8D62-4721-911E-92A4911F0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0" y="3964802"/>
            <a:ext cx="5172501" cy="1394354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390A45B0-5E9F-4EC4-A526-0F75354CAB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47"/>
          <a:stretch/>
        </p:blipFill>
        <p:spPr bwMode="auto">
          <a:xfrm>
            <a:off x="159722" y="1496786"/>
            <a:ext cx="4450123" cy="23034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6629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29CC7-7915-4F2E-95E1-ED5B0717D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Resultater - Blackfin versus </a:t>
            </a:r>
            <a:r>
              <a:rPr lang="da-DK" err="1"/>
              <a:t>Matlab</a:t>
            </a:r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97CA6FE-3B43-4385-9F50-428C515469F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"/>
          <a:stretch/>
        </p:blipFill>
        <p:spPr bwMode="auto">
          <a:xfrm>
            <a:off x="917884" y="4002754"/>
            <a:ext cx="4519877" cy="24740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10E73919-5988-4F28-81DF-FE4476F17F7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39" y="4018824"/>
            <a:ext cx="4519877" cy="247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C566B9E4-14BF-4393-BCD4-86E934D74E3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84" y="1475219"/>
            <a:ext cx="4519877" cy="247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CB48822D-1A04-490D-8C83-ADA4C2AB7A8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39" y="1475219"/>
            <a:ext cx="4519877" cy="2474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7882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F2E14A-1F2B-4E53-9372-7D96F83B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Resultater</a:t>
            </a:r>
            <a:r>
              <a:rPr lang="en-US"/>
              <a:t> - Airplane noise-signal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5004AB06-9947-41B5-A309-A5273F807FF9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0" r="6860"/>
          <a:stretch/>
        </p:blipFill>
        <p:spPr bwMode="auto">
          <a:xfrm>
            <a:off x="6167337" y="1504472"/>
            <a:ext cx="6024664" cy="392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5CD8C326-5362-431B-9880-BEA9394E2391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" r="7527"/>
          <a:stretch/>
        </p:blipFill>
        <p:spPr bwMode="auto">
          <a:xfrm>
            <a:off x="87514" y="1504473"/>
            <a:ext cx="5937150" cy="392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irplane_no_ANC">
            <a:hlinkClick r:id="" action="ppaction://media"/>
            <a:extLst>
              <a:ext uri="{FF2B5EF4-FFF2-40B4-BE49-F238E27FC236}">
                <a16:creationId xmlns:a16="http://schemas.microsoft.com/office/drawing/2014/main" id="{4D7C67C1-25C8-48E3-9D94-51B8EE7959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17629" y="5766755"/>
            <a:ext cx="487362" cy="487362"/>
          </a:xfrm>
          <a:prstGeom prst="rect">
            <a:avLst/>
          </a:prstGeom>
        </p:spPr>
      </p:pic>
      <p:pic>
        <p:nvPicPr>
          <p:cNvPr id="7" name="airplane_ANC">
            <a:hlinkClick r:id="" action="ppaction://media"/>
            <a:extLst>
              <a:ext uri="{FF2B5EF4-FFF2-40B4-BE49-F238E27FC236}">
                <a16:creationId xmlns:a16="http://schemas.microsoft.com/office/drawing/2014/main" id="{1DB47016-2C1B-4650-A8D6-2211BCE4EA4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12041" y="5766755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75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2031E8-8387-422F-B60F-D98ED5603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Resultater</a:t>
            </a:r>
            <a:r>
              <a:rPr lang="en-US"/>
              <a:t> - Blackfin versus </a:t>
            </a:r>
            <a:r>
              <a:rPr lang="en-US" err="1"/>
              <a:t>Matlab</a:t>
            </a:r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737D86D3-686A-4799-872E-552EF2C44BC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3936"/>
            <a:ext cx="4533089" cy="25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F83899F6-D344-4542-8E36-486316C7324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13" y="1433936"/>
            <a:ext cx="4533089" cy="25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E55E7F19-9286-4DF5-ADFD-26B930D7135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34754"/>
            <a:ext cx="4533089" cy="25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09003A73-F46A-4A51-846F-61FF28CDD9D5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13" y="3934754"/>
            <a:ext cx="4533090" cy="250081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 8">
                <a:extLst>
                  <a:ext uri="{FF2B5EF4-FFF2-40B4-BE49-F238E27FC236}">
                    <a16:creationId xmlns:a16="http://schemas.microsoft.com/office/drawing/2014/main" id="{99EB72C3-7637-402F-9438-1DDECB8383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5903693"/>
                  </p:ext>
                </p:extLst>
              </p:nvPr>
            </p:nvGraphicFramePr>
            <p:xfrm>
              <a:off x="2485054" y="2413199"/>
              <a:ext cx="7221894" cy="2314904"/>
            </p:xfrm>
            <a:graphic>
              <a:graphicData uri="http://schemas.openxmlformats.org/drawingml/2006/table">
                <a:tbl>
                  <a:tblPr firstRow="1" firstCol="1" bandRow="1">
                    <a:tableStyleId>{0505E3EF-67EA-436B-97B2-0124C06EBD24}</a:tableStyleId>
                  </a:tblPr>
                  <a:tblGrid>
                    <a:gridCol w="4504080">
                      <a:extLst>
                        <a:ext uri="{9D8B030D-6E8A-4147-A177-3AD203B41FA5}">
                          <a16:colId xmlns:a16="http://schemas.microsoft.com/office/drawing/2014/main" val="2131793322"/>
                        </a:ext>
                      </a:extLst>
                    </a:gridCol>
                    <a:gridCol w="2717814">
                      <a:extLst>
                        <a:ext uri="{9D8B030D-6E8A-4147-A177-3AD203B41FA5}">
                          <a16:colId xmlns:a16="http://schemas.microsoft.com/office/drawing/2014/main" val="2186366183"/>
                        </a:ext>
                      </a:extLst>
                    </a:gridCol>
                  </a:tblGrid>
                  <a:tr h="28172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800">
                              <a:effectLst/>
                            </a:rPr>
                            <a:t>Støjsignal</a:t>
                          </a:r>
                          <a:endParaRPr lang="en-US" sz="28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800">
                              <a:effectLst/>
                            </a:rPr>
                            <a:t>Dæmpning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sz="2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𝑺𝑵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da-DK" sz="2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𝒅𝑩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US" sz="28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12589853"/>
                      </a:ext>
                    </a:extLst>
                  </a:tr>
                  <a:tr h="416356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 b="0">
                              <a:effectLst/>
                            </a:rPr>
                            <a:t>To sinus-toner (200 Hz og 500 Hz)</a:t>
                          </a:r>
                          <a:endParaRPr lang="en-US" sz="2000" b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>
                              <a:effectLst/>
                            </a:rPr>
                            <a:t>-50.76 dB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62629573"/>
                      </a:ext>
                    </a:extLst>
                  </a:tr>
                  <a:tr h="440282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 b="0">
                              <a:effectLst/>
                            </a:rPr>
                            <a:t>Passagerfly</a:t>
                          </a:r>
                          <a:endParaRPr lang="en-US" sz="2000" b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>
                              <a:effectLst/>
                            </a:rPr>
                            <a:t>-33.98 dB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57546786"/>
                      </a:ext>
                    </a:extLst>
                  </a:tr>
                  <a:tr h="57841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Sweep-signal (500 Hz - 2000 Hz </a:t>
                          </a:r>
                          <a:r>
                            <a:rPr lang="en-US" sz="2000" b="0" err="1">
                              <a:effectLst/>
                            </a:rPr>
                            <a:t>på</a:t>
                          </a:r>
                          <a:r>
                            <a:rPr lang="en-US" sz="2000" b="0">
                              <a:effectLst/>
                            </a:rPr>
                            <a:t> 0.32 s)</a:t>
                          </a:r>
                          <a:endParaRPr lang="en-US" sz="2000" b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>
                              <a:effectLst/>
                            </a:rPr>
                            <a:t>-51.17 dB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45806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 8">
                <a:extLst>
                  <a:ext uri="{FF2B5EF4-FFF2-40B4-BE49-F238E27FC236}">
                    <a16:creationId xmlns:a16="http://schemas.microsoft.com/office/drawing/2014/main" id="{99EB72C3-7637-402F-9438-1DDECB8383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5903693"/>
                  </p:ext>
                </p:extLst>
              </p:nvPr>
            </p:nvGraphicFramePr>
            <p:xfrm>
              <a:off x="2485054" y="2413199"/>
              <a:ext cx="7221894" cy="2314904"/>
            </p:xfrm>
            <a:graphic>
              <a:graphicData uri="http://schemas.openxmlformats.org/drawingml/2006/table">
                <a:tbl>
                  <a:tblPr firstRow="1" firstCol="1" bandRow="1">
                    <a:tableStyleId>{0505E3EF-67EA-436B-97B2-0124C06EBD24}</a:tableStyleId>
                  </a:tblPr>
                  <a:tblGrid>
                    <a:gridCol w="4504080">
                      <a:extLst>
                        <a:ext uri="{9D8B030D-6E8A-4147-A177-3AD203B41FA5}">
                          <a16:colId xmlns:a16="http://schemas.microsoft.com/office/drawing/2014/main" val="2131793322"/>
                        </a:ext>
                      </a:extLst>
                    </a:gridCol>
                    <a:gridCol w="2717814">
                      <a:extLst>
                        <a:ext uri="{9D8B030D-6E8A-4147-A177-3AD203B41FA5}">
                          <a16:colId xmlns:a16="http://schemas.microsoft.com/office/drawing/2014/main" val="2186366183"/>
                        </a:ext>
                      </a:extLst>
                    </a:gridCol>
                  </a:tblGrid>
                  <a:tr h="87985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800">
                              <a:effectLst/>
                            </a:rPr>
                            <a:t>Støjsignal</a:t>
                          </a:r>
                          <a:endParaRPr lang="en-US" sz="28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166143" t="-10345" r="-448" b="-16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2589853"/>
                      </a:ext>
                    </a:extLst>
                  </a:tr>
                  <a:tr h="416356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 b="0">
                              <a:effectLst/>
                            </a:rPr>
                            <a:t>To sinus-toner (200 Hz og 500 Hz)</a:t>
                          </a:r>
                          <a:endParaRPr lang="en-US" sz="2000" b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>
                              <a:effectLst/>
                            </a:rPr>
                            <a:t>-50.76 dB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62629573"/>
                      </a:ext>
                    </a:extLst>
                  </a:tr>
                  <a:tr h="440282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 b="0">
                              <a:effectLst/>
                            </a:rPr>
                            <a:t>Passagerfly</a:t>
                          </a:r>
                          <a:endParaRPr lang="en-US" sz="2000" b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>
                              <a:effectLst/>
                            </a:rPr>
                            <a:t>-33.98 dB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57546786"/>
                      </a:ext>
                    </a:extLst>
                  </a:tr>
                  <a:tr h="57841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Sweep-signal (500 Hz - 2000 Hz </a:t>
                          </a:r>
                          <a:r>
                            <a:rPr lang="en-US" sz="2000" b="0" err="1">
                              <a:effectLst/>
                            </a:rPr>
                            <a:t>på</a:t>
                          </a:r>
                          <a:r>
                            <a:rPr lang="en-US" sz="2000" b="0">
                              <a:effectLst/>
                            </a:rPr>
                            <a:t> 0.32 s)</a:t>
                          </a:r>
                          <a:endParaRPr lang="en-US" sz="2000" b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>
                              <a:effectLst/>
                            </a:rPr>
                            <a:t>-51.17 dB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45806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B0CD5AEF-622A-40C6-802C-A3EFD8CE79AC}"/>
                  </a:ext>
                </a:extLst>
              </p:cNvPr>
              <p:cNvSpPr txBox="1"/>
              <p:nvPr/>
            </p:nvSpPr>
            <p:spPr>
              <a:xfrm>
                <a:off x="4931804" y="4822775"/>
                <a:ext cx="2328394" cy="123206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𝑆𝑁𝑅</m:t>
                      </m:r>
                      <m:r>
                        <a:rPr lang="da-DK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da-DK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𝑁</m:t>
                              </m:r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a-DK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da-DK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𝑁</m:t>
                              </m:r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a-DK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B0CD5AEF-622A-40C6-802C-A3EFD8CE7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804" y="4822775"/>
                <a:ext cx="2328394" cy="12320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90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7C5993-E71F-431F-907D-3971E4A9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Resultater – Real </a:t>
            </a:r>
            <a:r>
              <a:rPr lang="da-DK" err="1"/>
              <a:t>life</a:t>
            </a:r>
            <a:r>
              <a:rPr lang="da-DK"/>
              <a:t> tests</a:t>
            </a:r>
            <a:endParaRPr lang="en-DK"/>
          </a:p>
        </p:txBody>
      </p:sp>
      <p:pic>
        <p:nvPicPr>
          <p:cNvPr id="4" name="Billede 3" descr="Et billede, der indeholder tekst&#10;&#10;Automatisk genereret beskrivelse">
            <a:extLst>
              <a:ext uri="{FF2B5EF4-FFF2-40B4-BE49-F238E27FC236}">
                <a16:creationId xmlns:a16="http://schemas.microsoft.com/office/drawing/2014/main" id="{3C775268-8EF1-4B22-92FB-043B73A19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61" y="1690688"/>
            <a:ext cx="6742922" cy="50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58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C7DA3-D8F0-43C5-935A-F29FB1C8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Resultater – Real </a:t>
            </a:r>
            <a:r>
              <a:rPr lang="da-DK" err="1"/>
              <a:t>life</a:t>
            </a:r>
            <a:r>
              <a:rPr lang="da-DK"/>
              <a:t> tests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7D26DD32-E4F8-4611-8467-C07D7BEA78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6433" y="1470079"/>
            <a:ext cx="4498867" cy="49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BBFF08D2-73A8-4203-9748-17D99CFC6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1" y="1470079"/>
            <a:ext cx="4451401" cy="2798818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0212AEB9-EB9B-498A-BFA9-94F7DE010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252" y="3918210"/>
            <a:ext cx="4054583" cy="254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57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C7DA3-D8F0-43C5-935A-F29FB1C8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Resultater – Real </a:t>
            </a:r>
            <a:r>
              <a:rPr lang="da-DK" err="1"/>
              <a:t>life</a:t>
            </a:r>
            <a:r>
              <a:rPr lang="da-DK"/>
              <a:t> tests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7D26DD32-E4F8-4611-8467-C07D7BEA78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6433" y="1470079"/>
            <a:ext cx="4498867" cy="49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4F4F2A6D-E053-4ABC-906A-355AEBEFE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470079"/>
            <a:ext cx="5524500" cy="3473529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CC0A25F9-BA8B-4F9E-BF33-049465F99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867" y="3736615"/>
            <a:ext cx="4343401" cy="273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95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5634E1-23E6-4464-9F9D-08BB3969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Disposition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06B43D2-33A5-4B15-AB7C-BC56BA02E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Teori</a:t>
            </a:r>
            <a:endParaRPr lang="en-US"/>
          </a:p>
          <a:p>
            <a:r>
              <a:rPr lang="en-US" err="1"/>
              <a:t>Kravspecifikation</a:t>
            </a:r>
            <a:endParaRPr lang="en-US"/>
          </a:p>
          <a:p>
            <a:r>
              <a:rPr lang="en-US"/>
              <a:t>MATLAB</a:t>
            </a:r>
          </a:p>
          <a:p>
            <a:r>
              <a:rPr lang="en-US"/>
              <a:t>Blackfin </a:t>
            </a:r>
            <a:r>
              <a:rPr lang="en-US" err="1"/>
              <a:t>implementering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optimering</a:t>
            </a:r>
            <a:endParaRPr lang="en-US"/>
          </a:p>
          <a:p>
            <a:r>
              <a:rPr lang="en-US"/>
              <a:t>Blackfin vs. MATLAB</a:t>
            </a:r>
          </a:p>
          <a:p>
            <a:r>
              <a:rPr lang="en-US"/>
              <a:t>Real life test</a:t>
            </a:r>
          </a:p>
          <a:p>
            <a:r>
              <a:rPr lang="en-US" err="1"/>
              <a:t>Konklusion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67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1DD2890B-5D99-415B-9CB1-FFAE94B3D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596605"/>
              </p:ext>
            </p:extLst>
          </p:nvPr>
        </p:nvGraphicFramePr>
        <p:xfrm>
          <a:off x="6008813" y="223840"/>
          <a:ext cx="5534025" cy="64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8383">
                  <a:extLst>
                    <a:ext uri="{9D8B030D-6E8A-4147-A177-3AD203B41FA5}">
                      <a16:colId xmlns:a16="http://schemas.microsoft.com/office/drawing/2014/main" val="846978872"/>
                    </a:ext>
                  </a:extLst>
                </a:gridCol>
                <a:gridCol w="2410395">
                  <a:extLst>
                    <a:ext uri="{9D8B030D-6E8A-4147-A177-3AD203B41FA5}">
                      <a16:colId xmlns:a16="http://schemas.microsoft.com/office/drawing/2014/main" val="2949853813"/>
                    </a:ext>
                  </a:extLst>
                </a:gridCol>
                <a:gridCol w="2174695">
                  <a:extLst>
                    <a:ext uri="{9D8B030D-6E8A-4147-A177-3AD203B41FA5}">
                      <a16:colId xmlns:a16="http://schemas.microsoft.com/office/drawing/2014/main" val="4264229831"/>
                    </a:ext>
                  </a:extLst>
                </a:gridCol>
                <a:gridCol w="620552">
                  <a:extLst>
                    <a:ext uri="{9D8B030D-6E8A-4147-A177-3AD203B41FA5}">
                      <a16:colId xmlns:a16="http://schemas.microsoft.com/office/drawing/2014/main" val="1388611544"/>
                    </a:ext>
                  </a:extLst>
                </a:gridCol>
              </a:tblGrid>
              <a:tr h="17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Nr.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Krav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Test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Resultat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3370225113"/>
                  </a:ext>
                </a:extLst>
              </a:tr>
              <a:tr h="7360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R1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 skal sikre minimum 20dB dæmpning af baggrundsstøj målt fra brugerens øre.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Der måles ikke fra brugerens øre, men i stedet benyttes AlgoTester til at teste implementeringen i MATLAB, se afsnit 6.1 og 6.2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4201976513"/>
                  </a:ext>
                </a:extLst>
              </a:tr>
              <a:tr h="7360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R2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 skal kunne dæmpe baggrundsstøj i frekvensområdet 100 Hz - 2000 Hz.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Der tages et signal med støj fra et passagerfly i dette spektrum, se afsnit 6.1.2. Der testes også med et chirp-signal, se afsnit 6.2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3460619550"/>
                  </a:ext>
                </a:extLst>
              </a:tr>
              <a:tr h="7360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R3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 skal have en latenstid fra input til output på maksimalt 0.146 ms pr. sample.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Antallet af benyttede antal clockcycles er målt, se afsnit 5.4. Det tager 0.061ms at processerer en bloksize af 4 samples.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544125603"/>
                  </a:ext>
                </a:extLst>
              </a:tr>
              <a:tr h="3633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R4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 skal have et dynamikområde på 96 dB (16-bit opløsning).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Der benyttes ADC’er og DAC’er med 16 bits opløsning, se afsnit 5.1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429898910"/>
                  </a:ext>
                </a:extLst>
              </a:tr>
              <a:tr h="7360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R5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 må maksimalt bruge 90% af BF533’s ydeevne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I afsnit 2.3 udregnes det hvor mange clockcycles der må benyttes for at overholde dette krav, og det testes og realiseres i afsnit 5.4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3624789974"/>
                  </a:ext>
                </a:extLst>
              </a:tr>
              <a:tr h="7360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R6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 skal kunne adapteres til batteridrevne applikationer og må maksimalt trække 70 mW (20mA, 3.3V) i filtermode.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Grundet tidsbegrænsning på projektet er dette krav hverken implementeret eller testet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IKKE 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535554272"/>
                  </a:ext>
                </a:extLst>
              </a:tr>
              <a:tr h="5497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R7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Systemets softwareapplikation skal maksimalt fylde 80% instruktionshukommelse. 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Dette er testet i 5.5.2 Code memory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1760529745"/>
                  </a:ext>
                </a:extLst>
              </a:tr>
              <a:tr h="3633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R8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Systemets filtrer må maksimalt anvende 80% af ram-hukommelse.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Dette er testet i 5.5.1 Datamemory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3878137494"/>
                  </a:ext>
                </a:extLst>
              </a:tr>
              <a:tr h="3633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R9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Systemets algoritme skal realiseres med fixed point aritmetik.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Dette er realiseret jf. afsnit 5.2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1123091859"/>
                  </a:ext>
                </a:extLst>
              </a:tr>
              <a:tr h="3633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DR1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 skal sample med 48 kHz.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Der benyttes en samplingsfrekvens på 48kHz jf. afsnit 5.1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1627106271"/>
                  </a:ext>
                </a:extLst>
              </a:tr>
              <a:tr h="5497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DR2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Systemets algoritme må maksimalt bruge 45000 cycles pr. blocksize, hvor en blocksize er 4 samples.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Dette er testet i afsnit 5.4, hvor den endelige implementering ender med at benytte 32985 clock-cycles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3169749858"/>
                  </a:ext>
                </a:extLst>
              </a:tr>
            </a:tbl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79A18639-0848-47BF-A7DE-AAED9484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61" y="337964"/>
            <a:ext cx="10515600" cy="1325563"/>
          </a:xfrm>
        </p:spPr>
        <p:txBody>
          <a:bodyPr/>
          <a:lstStyle/>
          <a:p>
            <a:r>
              <a:rPr lang="da-DK"/>
              <a:t>Diskussion/Konklusion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78E29F13-30EE-4836-A6F0-F6BF099AA76E}"/>
              </a:ext>
            </a:extLst>
          </p:cNvPr>
          <p:cNvSpPr txBox="1"/>
          <p:nvPr/>
        </p:nvSpPr>
        <p:spPr>
          <a:xfrm>
            <a:off x="440232" y="3013501"/>
            <a:ext cx="5293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sz="2400"/>
              <a:t>Hvad er lykkedes</a:t>
            </a:r>
          </a:p>
          <a:p>
            <a:pPr marL="285750" indent="-285750">
              <a:buFontTx/>
              <a:buChar char="-"/>
            </a:pPr>
            <a:r>
              <a:rPr lang="da-DK" sz="2400"/>
              <a:t>Hvad kan forbedres/fremtidigt arbejde</a:t>
            </a:r>
          </a:p>
        </p:txBody>
      </p:sp>
    </p:spTree>
    <p:extLst>
      <p:ext uri="{BB962C8B-B14F-4D97-AF65-F5344CB8AC3E}">
        <p14:creationId xmlns:p14="http://schemas.microsoft.com/office/powerpoint/2010/main" val="940538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C7DA3-D8F0-43C5-935A-F29FB1C8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Teori – </a:t>
            </a:r>
            <a:r>
              <a:rPr lang="da-DK" err="1"/>
              <a:t>LMS</a:t>
            </a:r>
            <a:r>
              <a:rPr lang="da-DK"/>
              <a:t>, </a:t>
            </a:r>
            <a:r>
              <a:rPr lang="da-DK" err="1"/>
              <a:t>FxLMS</a:t>
            </a:r>
            <a:r>
              <a:rPr lang="da-DK"/>
              <a:t> mm. 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A4E84C17-EBF4-414C-A979-86D1891ED9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5773" y="1392755"/>
            <a:ext cx="4976542" cy="48037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B09B00EB-BCF4-41BB-82AE-BA52BBE717B2}"/>
                  </a:ext>
                </a:extLst>
              </p:cNvPr>
              <p:cNvSpPr txBox="1"/>
              <p:nvPr/>
            </p:nvSpPr>
            <p:spPr>
              <a:xfrm>
                <a:off x="5781058" y="2060211"/>
                <a:ext cx="6094378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B09B00EB-BCF4-41BB-82AE-BA52BBE71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058" y="2060211"/>
                <a:ext cx="6094378" cy="8714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7704E043-3203-4555-9426-465039B6BA7A}"/>
                  </a:ext>
                </a:extLst>
              </p:cNvPr>
              <p:cNvSpPr txBox="1"/>
              <p:nvPr/>
            </p:nvSpPr>
            <p:spPr>
              <a:xfrm>
                <a:off x="5781058" y="3389605"/>
                <a:ext cx="6097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7704E043-3203-4555-9426-465039B6B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058" y="3389605"/>
                <a:ext cx="6097554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B0202FBB-114F-4677-822F-628BA2639151}"/>
                  </a:ext>
                </a:extLst>
              </p:cNvPr>
              <p:cNvSpPr txBox="1"/>
              <p:nvPr/>
            </p:nvSpPr>
            <p:spPr>
              <a:xfrm>
                <a:off x="5777882" y="4216874"/>
                <a:ext cx="6097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B0202FBB-114F-4677-822F-628BA2639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82" y="4216874"/>
                <a:ext cx="6097554" cy="369332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Billede 9">
            <a:extLst>
              <a:ext uri="{FF2B5EF4-FFF2-40B4-BE49-F238E27FC236}">
                <a16:creationId xmlns:a16="http://schemas.microsoft.com/office/drawing/2014/main" id="{5BBDDBED-4809-40AD-981F-CAD8E07572FD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115634" y="1357055"/>
            <a:ext cx="4976542" cy="4803764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9318B8CF-A0EC-4C81-ABF2-BAF9207F2E94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23958" y="1357055"/>
            <a:ext cx="5230053" cy="503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2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0C76F-A073-46C6-89BA-F12D3D7D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Krav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81497582-51E5-48CF-9039-6885A9A4A860}"/>
              </a:ext>
            </a:extLst>
          </p:cNvPr>
          <p:cNvSpPr txBox="1"/>
          <p:nvPr/>
        </p:nvSpPr>
        <p:spPr>
          <a:xfrm>
            <a:off x="685800" y="1485900"/>
            <a:ext cx="10668000" cy="1951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a-DK" sz="1800" b="1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Performance</a:t>
            </a:r>
            <a:endParaRPr lang="en-US" sz="180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mbria" panose="02040503050406030204" pitchFamily="18" charset="0"/>
              <a:buChar char="-"/>
            </a:pPr>
            <a:r>
              <a:rPr lang="da-DK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R1: Systemet skal sikre minimum 20 dB dæmpning af baggrundsstøj målt fra brugerens øre.</a:t>
            </a:r>
            <a:endParaRPr lang="en-US" sz="180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mbria" panose="02040503050406030204" pitchFamily="18" charset="0"/>
              <a:buChar char="-"/>
            </a:pPr>
            <a:r>
              <a:rPr lang="da-DK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R2: Systemet skal kunne dæmpe baggrundsstøj i frekvensområdet 100 Hz - 2000 Hz.</a:t>
            </a:r>
            <a:endParaRPr lang="en-US" sz="180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mbria" panose="02040503050406030204" pitchFamily="18" charset="0"/>
              <a:buChar char="-"/>
            </a:pPr>
            <a:r>
              <a:rPr lang="da-DK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R3: Systemet skal have en latenstid fra input til output på maksimalt 0.146 ms pr. sample.</a:t>
            </a:r>
            <a:endParaRPr lang="en-US" sz="180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mbria" panose="02040503050406030204" pitchFamily="18" charset="0"/>
              <a:buChar char="-"/>
            </a:pPr>
            <a:r>
              <a:rPr lang="da-DK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R4: Systemet skal have et dynamikområde på 96 dB (16-bit opløsning).</a:t>
            </a:r>
            <a:endParaRPr lang="en-US" sz="180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mbria" panose="02040503050406030204" pitchFamily="18" charset="0"/>
              <a:buChar char="-"/>
            </a:pPr>
            <a:r>
              <a:rPr lang="da-DK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R5: Systemet må maksimalt bruge 90% af BF533’s ydeevne (Clock</a:t>
            </a:r>
            <a:r>
              <a:rPr lang="da-DK"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frekvens)</a:t>
            </a:r>
            <a:endParaRPr lang="en-US" sz="180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74290AE1-5A8F-4576-8CF6-B8BA71FE89B0}"/>
              </a:ext>
            </a:extLst>
          </p:cNvPr>
          <p:cNvSpPr txBox="1"/>
          <p:nvPr/>
        </p:nvSpPr>
        <p:spPr>
          <a:xfrm>
            <a:off x="685800" y="3886223"/>
            <a:ext cx="10668000" cy="1358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a-DK" sz="1800" b="1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Effektivitet</a:t>
            </a:r>
            <a:endParaRPr lang="en-US" sz="180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mbria" panose="02040503050406030204" pitchFamily="18" charset="0"/>
              <a:buChar char="-"/>
            </a:pPr>
            <a:r>
              <a:rPr lang="da-DK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R7: Systemets softwareapplikation skal maksimalt fylde 80% instruktionshukommelse. </a:t>
            </a:r>
            <a:endParaRPr lang="en-US" sz="180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mbria" panose="02040503050406030204" pitchFamily="18" charset="0"/>
              <a:buChar char="-"/>
            </a:pPr>
            <a:r>
              <a:rPr lang="da-DK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R8: Systemets filtrer må maksimalt anvende 80% af ram-hukommelsen. </a:t>
            </a:r>
            <a:endParaRPr lang="en-US" sz="180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mbria" panose="02040503050406030204" pitchFamily="18" charset="0"/>
              <a:buChar char="-"/>
            </a:pPr>
            <a:r>
              <a:rPr lang="da-DK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R9: Systemets algoritme skal realiseres med </a:t>
            </a:r>
            <a:r>
              <a:rPr lang="da-DK" sz="180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fixed</a:t>
            </a:r>
            <a:r>
              <a:rPr lang="da-DK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point aritmetik. </a:t>
            </a:r>
            <a:endParaRPr lang="en-US" sz="180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713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D0713-7C69-429B-84C2-E0779210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Cycleforbrug</a:t>
            </a:r>
            <a:endParaRPr lang="en-US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9B085EED-7914-4CD4-A896-5D5AE19C0A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7992" y="2721125"/>
            <a:ext cx="4156064" cy="28165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797B7C31-1586-4B55-AB6D-8F991FA1CB46}"/>
                  </a:ext>
                </a:extLst>
              </p:cNvPr>
              <p:cNvSpPr txBox="1"/>
              <p:nvPr/>
            </p:nvSpPr>
            <p:spPr>
              <a:xfrm>
                <a:off x="4031224" y="2416979"/>
                <a:ext cx="6097656" cy="644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𝑙𝑦𝑑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𝑙𝑦𝑑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=0.146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ms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797B7C31-1586-4B55-AB6D-8F991FA1C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224" y="2416979"/>
                <a:ext cx="6097656" cy="644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54797D4A-6E44-4043-9EC3-0692C2808885}"/>
                  </a:ext>
                </a:extLst>
              </p:cNvPr>
              <p:cNvSpPr txBox="1"/>
              <p:nvPr/>
            </p:nvSpPr>
            <p:spPr>
              <a:xfrm>
                <a:off x="4031224" y="4136875"/>
                <a:ext cx="6097554" cy="6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𝐶𝑙𝑜𝑐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𝑙𝑦𝑑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𝑙𝑦𝑑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𝐵𝐹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=78717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cycles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54797D4A-6E44-4043-9EC3-0692C2808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224" y="4136875"/>
                <a:ext cx="6097554" cy="6455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6CD7BFAB-0633-4898-8F31-1F19543BBA05}"/>
                  </a:ext>
                </a:extLst>
              </p:cNvPr>
              <p:cNvSpPr txBox="1"/>
              <p:nvPr/>
            </p:nvSpPr>
            <p:spPr>
              <a:xfrm>
                <a:off x="4031224" y="4990883"/>
                <a:ext cx="6097554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𝐶𝑙𝑜𝑐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𝐵𝐹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=11250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cycles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6CD7BFAB-0633-4898-8F31-1F19543BB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224" y="4990883"/>
                <a:ext cx="6097554" cy="6674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78254B9B-5C65-4FD8-A50C-501A90C77B5C}"/>
                  </a:ext>
                </a:extLst>
              </p:cNvPr>
              <p:cNvSpPr txBox="1"/>
              <p:nvPr/>
            </p:nvSpPr>
            <p:spPr>
              <a:xfrm>
                <a:off x="2606024" y="1713812"/>
                <a:ext cx="6097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=600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MHz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⋅0.9=540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78254B9B-5C65-4FD8-A50C-501A90C77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024" y="1713812"/>
                <a:ext cx="6097554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kstfelt 12">
                <a:extLst>
                  <a:ext uri="{FF2B5EF4-FFF2-40B4-BE49-F238E27FC236}">
                    <a16:creationId xmlns:a16="http://schemas.microsoft.com/office/drawing/2014/main" id="{E5DBF9BD-73DD-414F-94FA-058F07DDFB4D}"/>
                  </a:ext>
                </a:extLst>
              </p:cNvPr>
              <p:cNvSpPr txBox="1"/>
              <p:nvPr/>
            </p:nvSpPr>
            <p:spPr>
              <a:xfrm>
                <a:off x="5344108" y="1704328"/>
                <a:ext cx="6097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=48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kHz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3" name="Tekstfelt 12">
                <a:extLst>
                  <a:ext uri="{FF2B5EF4-FFF2-40B4-BE49-F238E27FC236}">
                    <a16:creationId xmlns:a16="http://schemas.microsoft.com/office/drawing/2014/main" id="{E5DBF9BD-73DD-414F-94FA-058F07DDF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08" y="1704328"/>
                <a:ext cx="6097554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B22854A3-9AB7-4767-BCB4-ED0361895107}"/>
                  </a:ext>
                </a:extLst>
              </p:cNvPr>
              <p:cNvSpPr txBox="1"/>
              <p:nvPr/>
            </p:nvSpPr>
            <p:spPr>
              <a:xfrm>
                <a:off x="2606024" y="1007922"/>
                <a:ext cx="6097554" cy="566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𝑙𝑦𝑑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=343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B22854A3-9AB7-4767-BCB4-ED0361895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024" y="1007922"/>
                <a:ext cx="6097554" cy="5666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kstfelt 16">
                <a:extLst>
                  <a:ext uri="{FF2B5EF4-FFF2-40B4-BE49-F238E27FC236}">
                    <a16:creationId xmlns:a16="http://schemas.microsoft.com/office/drawing/2014/main" id="{DBF87DAB-8D26-4995-BC5F-005D23B34862}"/>
                  </a:ext>
                </a:extLst>
              </p:cNvPr>
              <p:cNvSpPr txBox="1"/>
              <p:nvPr/>
            </p:nvSpPr>
            <p:spPr>
              <a:xfrm>
                <a:off x="5344108" y="1106571"/>
                <a:ext cx="6097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=5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7" name="Tekstfelt 16">
                <a:extLst>
                  <a:ext uri="{FF2B5EF4-FFF2-40B4-BE49-F238E27FC236}">
                    <a16:creationId xmlns:a16="http://schemas.microsoft.com/office/drawing/2014/main" id="{DBF87DAB-8D26-4995-BC5F-005D23B34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08" y="1106571"/>
                <a:ext cx="609755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kstfelt 18">
                <a:extLst>
                  <a:ext uri="{FF2B5EF4-FFF2-40B4-BE49-F238E27FC236}">
                    <a16:creationId xmlns:a16="http://schemas.microsoft.com/office/drawing/2014/main" id="{922BCBEC-2FB0-437F-9464-C77D74EF111F}"/>
                  </a:ext>
                </a:extLst>
              </p:cNvPr>
              <p:cNvSpPr txBox="1"/>
              <p:nvPr/>
            </p:nvSpPr>
            <p:spPr>
              <a:xfrm>
                <a:off x="4031224" y="3268495"/>
                <a:ext cx="6097554" cy="661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𝐵𝐹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=1.852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ns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kstfelt 18">
                <a:extLst>
                  <a:ext uri="{FF2B5EF4-FFF2-40B4-BE49-F238E27FC236}">
                    <a16:creationId xmlns:a16="http://schemas.microsoft.com/office/drawing/2014/main" id="{922BCBEC-2FB0-437F-9464-C77D74EF1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224" y="3268495"/>
                <a:ext cx="6097554" cy="6613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kstfelt 20">
                <a:extLst>
                  <a:ext uri="{FF2B5EF4-FFF2-40B4-BE49-F238E27FC236}">
                    <a16:creationId xmlns:a16="http://schemas.microsoft.com/office/drawing/2014/main" id="{F1A75CA0-1709-4DDF-A2F3-AA8D2BB297EB}"/>
                  </a:ext>
                </a:extLst>
              </p:cNvPr>
              <p:cNvSpPr txBox="1"/>
              <p:nvPr/>
            </p:nvSpPr>
            <p:spPr>
              <a:xfrm>
                <a:off x="4031224" y="5866820"/>
                <a:ext cx="6097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𝐶𝑙𝑜𝑐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𝐶𝑙𝑜𝑐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=45000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cycles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1" name="Tekstfelt 20">
                <a:extLst>
                  <a:ext uri="{FF2B5EF4-FFF2-40B4-BE49-F238E27FC236}">
                    <a16:creationId xmlns:a16="http://schemas.microsoft.com/office/drawing/2014/main" id="{F1A75CA0-1709-4DDF-A2F3-AA8D2BB29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224" y="5866820"/>
                <a:ext cx="6097554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405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C7DA3-D8F0-43C5-935A-F29FB1C8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MATLAB Implementering</a:t>
            </a:r>
          </a:p>
        </p:txBody>
      </p:sp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FF2DB3B7-CC5E-492C-BA2F-3A9A12D52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298365"/>
              </p:ext>
            </p:extLst>
          </p:nvPr>
        </p:nvGraphicFramePr>
        <p:xfrm>
          <a:off x="402594" y="1515945"/>
          <a:ext cx="4458506" cy="4793648"/>
        </p:xfrm>
        <a:graphic>
          <a:graphicData uri="http://schemas.openxmlformats.org/drawingml/2006/table">
            <a:tbl>
              <a:tblPr firstRow="1" firstCol="1" bandRow="1"/>
              <a:tblGrid>
                <a:gridCol w="4458506">
                  <a:extLst>
                    <a:ext uri="{9D8B030D-6E8A-4147-A177-3AD203B41FA5}">
                      <a16:colId xmlns:a16="http://schemas.microsoft.com/office/drawing/2014/main" val="2669026379"/>
                    </a:ext>
                  </a:extLst>
                </a:gridCol>
              </a:tblGrid>
              <a:tr h="479364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function </a:t>
                      </a: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[y, e, w] = LMS(x , d , N, M, mu)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w = zeros(1,M); </a:t>
                      </a:r>
                      <a:r>
                        <a:rPr lang="en-US" sz="1000">
                          <a:solidFill>
                            <a:srgbClr val="02800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 Weights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y = zeros(1,N); </a:t>
                      </a:r>
                      <a:r>
                        <a:rPr lang="en-US" sz="1000">
                          <a:solidFill>
                            <a:srgbClr val="02800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 Filtreret signal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da-DK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 = zeros(1,N); </a:t>
                      </a:r>
                      <a:r>
                        <a:rPr lang="da-DK" sz="1000">
                          <a:solidFill>
                            <a:srgbClr val="02800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 error-signal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da-DK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 </a:t>
                      </a:r>
                      <a:r>
                        <a:rPr lang="da-DK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n=1:N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da-DK" sz="1000">
                          <a:solidFill>
                            <a:srgbClr val="02800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 Filtering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da-DK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 </a:t>
                      </a:r>
                      <a:r>
                        <a:rPr lang="da-DK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m=1:M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(n &gt; m) 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y(n) = y(n) + quantize(w(m)*x(n-m+1),32);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y(n) = quantize(y(n),32);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en-US" sz="1000">
                          <a:solidFill>
                            <a:srgbClr val="02800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 Error calculation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e(n) = quantize(d(n) - y(n),16);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en-US" sz="1000">
                          <a:solidFill>
                            <a:srgbClr val="02800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 Weight adaption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 </a:t>
                      </a: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m=1:M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(n &gt; m)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</a:t>
                      </a:r>
                      <a:r>
                        <a:rPr lang="de-DE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w(m) = w(m) + quantize(mu*e(n)*x(n-m),32); 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w(m) = quantize(w(m),32);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100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5643107"/>
                  </a:ext>
                </a:extLst>
              </a:tr>
            </a:tbl>
          </a:graphicData>
        </a:graphic>
      </p:graphicFrame>
      <p:pic>
        <p:nvPicPr>
          <p:cNvPr id="4" name="Billede 3">
            <a:extLst>
              <a:ext uri="{FF2B5EF4-FFF2-40B4-BE49-F238E27FC236}">
                <a16:creationId xmlns:a16="http://schemas.microsoft.com/office/drawing/2014/main" id="{C0C1D7FA-17F2-4E26-8486-44024610E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7"/>
          <a:stretch/>
        </p:blipFill>
        <p:spPr>
          <a:xfrm>
            <a:off x="6677124" y="3428999"/>
            <a:ext cx="5270482" cy="3101546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CAAF99C-8EDA-4D4A-BEFC-AE0D78F87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124" y="289511"/>
            <a:ext cx="5270482" cy="31394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9A6E002D-BAD1-48B7-9443-08F1720230E3}"/>
                  </a:ext>
                </a:extLst>
              </p:cNvPr>
              <p:cNvSpPr txBox="1"/>
              <p:nvPr/>
            </p:nvSpPr>
            <p:spPr>
              <a:xfrm>
                <a:off x="3282625" y="2286195"/>
                <a:ext cx="3156950" cy="87145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9A6E002D-BAD1-48B7-9443-08F172023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625" y="2286195"/>
                <a:ext cx="3156950" cy="8714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70583965-275B-4402-B34F-C62B5F516FCC}"/>
                  </a:ext>
                </a:extLst>
              </p:cNvPr>
              <p:cNvSpPr txBox="1"/>
              <p:nvPr/>
            </p:nvSpPr>
            <p:spPr>
              <a:xfrm>
                <a:off x="3578669" y="4219262"/>
                <a:ext cx="2517331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70583965-275B-4402-B34F-C62B5F516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669" y="4219262"/>
                <a:ext cx="2517331" cy="369332"/>
              </a:xfrm>
              <a:prstGeom prst="rect">
                <a:avLst/>
              </a:prstGeom>
              <a:blipFill>
                <a:blip r:embed="rId6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32AF3F1E-0C23-4462-94A2-4A08918E33FA}"/>
                  </a:ext>
                </a:extLst>
              </p:cNvPr>
              <p:cNvSpPr txBox="1"/>
              <p:nvPr/>
            </p:nvSpPr>
            <p:spPr>
              <a:xfrm>
                <a:off x="3282625" y="5496076"/>
                <a:ext cx="3700157" cy="369332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32AF3F1E-0C23-4462-94A2-4A08918E3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625" y="5496076"/>
                <a:ext cx="3700157" cy="369332"/>
              </a:xfrm>
              <a:prstGeom prst="rect">
                <a:avLst/>
              </a:prstGeom>
              <a:blipFill>
                <a:blip r:embed="rId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95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F2E14A-1F2B-4E53-9372-7D96F83B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MATLAB – </a:t>
            </a:r>
            <a:r>
              <a:rPr lang="en-US" err="1"/>
              <a:t>Antal</a:t>
            </a:r>
            <a:r>
              <a:rPr lang="en-US"/>
              <a:t> LMS filter-taps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049CA13E-D95F-45E0-BFC4-3994E541D1F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405" y="2076450"/>
            <a:ext cx="572262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1EABFCC8-F7D3-4128-BF54-1D09C856A85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" y="2076450"/>
            <a:ext cx="5722620" cy="312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4577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02C0A-D7A7-4020-8EB2-30BA06659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Blackfin Implementering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1FF5873E-C08B-4058-89D8-706CBAF45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07" y="2136880"/>
            <a:ext cx="9221286" cy="3322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3947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131E6-A77B-4628-AD31-B7BCE35A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Blackfin Implementering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54803D52-B762-42E4-8A32-76C6376D0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159" y="1344596"/>
            <a:ext cx="8405681" cy="5513404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74F0E434-8536-45F4-9D94-B1EFA2284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139" y="1787583"/>
            <a:ext cx="8545821" cy="433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5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Aktiv Støj Udligning m.  Høretelefoner</vt:lpstr>
      <vt:lpstr>Disposition</vt:lpstr>
      <vt:lpstr>Teori – LMS, FxLMS mm. </vt:lpstr>
      <vt:lpstr>Krav</vt:lpstr>
      <vt:lpstr>Cycleforbrug</vt:lpstr>
      <vt:lpstr>MATLAB Implementering</vt:lpstr>
      <vt:lpstr>MATLAB – Antal LMS filter-taps</vt:lpstr>
      <vt:lpstr>Blackfin Implementering</vt:lpstr>
      <vt:lpstr>Blackfin Implementering</vt:lpstr>
      <vt:lpstr>Blackfin Implementering</vt:lpstr>
      <vt:lpstr>Blackfin Implementering</vt:lpstr>
      <vt:lpstr>Optimering - Cykelforbrug</vt:lpstr>
      <vt:lpstr>Memoryforbrug</vt:lpstr>
      <vt:lpstr>Resultater - Blackfin versus Matlab</vt:lpstr>
      <vt:lpstr>Resultater - Airplane noise-signal</vt:lpstr>
      <vt:lpstr>Resultater - Blackfin versus Matlab</vt:lpstr>
      <vt:lpstr>Resultater – Real life tests</vt:lpstr>
      <vt:lpstr>Resultater – Real life tests</vt:lpstr>
      <vt:lpstr>Resultater – Real life tests</vt:lpstr>
      <vt:lpstr>Diskussion/Konklusion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Aktiv Støj Udligning m.  Høretelefoner</dc:title>
  <dc:creator>Mathias Ørnstrup Hvidberg</dc:creator>
  <cp:revision>1</cp:revision>
  <dcterms:created xsi:type="dcterms:W3CDTF">2022-05-16T10:04:39Z</dcterms:created>
  <dcterms:modified xsi:type="dcterms:W3CDTF">2022-06-08T09:17:52Z</dcterms:modified>
</cp:coreProperties>
</file>